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notesMasterIdLst>
    <p:notesMasterId r:id="rId45"/>
  </p:notesMasterIdLst>
  <p:handoutMasterIdLst>
    <p:handoutMasterId r:id="rId46"/>
  </p:handoutMasterIdLst>
  <p:sldIdLst>
    <p:sldId id="271" r:id="rId4"/>
    <p:sldId id="289" r:id="rId5"/>
    <p:sldId id="298" r:id="rId6"/>
    <p:sldId id="334" r:id="rId7"/>
    <p:sldId id="335" r:id="rId8"/>
    <p:sldId id="361" r:id="rId9"/>
    <p:sldId id="300" r:id="rId10"/>
    <p:sldId id="336" r:id="rId11"/>
    <p:sldId id="337" r:id="rId12"/>
    <p:sldId id="327" r:id="rId13"/>
    <p:sldId id="299" r:id="rId14"/>
    <p:sldId id="301" r:id="rId15"/>
    <p:sldId id="362" r:id="rId16"/>
    <p:sldId id="363" r:id="rId17"/>
    <p:sldId id="333" r:id="rId18"/>
    <p:sldId id="305" r:id="rId19"/>
    <p:sldId id="259" r:id="rId20"/>
    <p:sldId id="273" r:id="rId21"/>
    <p:sldId id="308" r:id="rId22"/>
    <p:sldId id="342" r:id="rId23"/>
    <p:sldId id="339" r:id="rId24"/>
    <p:sldId id="340" r:id="rId25"/>
    <p:sldId id="341" r:id="rId26"/>
    <p:sldId id="261" r:id="rId27"/>
    <p:sldId id="364" r:id="rId28"/>
    <p:sldId id="347" r:id="rId29"/>
    <p:sldId id="348" r:id="rId30"/>
    <p:sldId id="349" r:id="rId31"/>
    <p:sldId id="350" r:id="rId32"/>
    <p:sldId id="312" r:id="rId33"/>
    <p:sldId id="351" r:id="rId34"/>
    <p:sldId id="352" r:id="rId35"/>
    <p:sldId id="356" r:id="rId36"/>
    <p:sldId id="322" r:id="rId37"/>
    <p:sldId id="357" r:id="rId38"/>
    <p:sldId id="358" r:id="rId39"/>
    <p:sldId id="316" r:id="rId40"/>
    <p:sldId id="360" r:id="rId41"/>
    <p:sldId id="281" r:id="rId42"/>
    <p:sldId id="365" r:id="rId43"/>
    <p:sldId id="319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30301"/>
    <a:srgbClr val="FF7C80"/>
    <a:srgbClr val="FFEBE9"/>
    <a:srgbClr val="FF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60"/>
  </p:normalViewPr>
  <p:slideViewPr>
    <p:cSldViewPr>
      <p:cViewPr varScale="1">
        <p:scale>
          <a:sx n="87" d="100"/>
          <a:sy n="87" d="100"/>
        </p:scale>
        <p:origin x="-146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23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40E7D-7352-4AEC-9191-ABFE4A373EE5}" type="datetimeFigureOut">
              <a:rPr lang="zh-CN" altLang="en-US" smtClean="0"/>
              <a:t>2017-12-7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2ECBC-37C7-46C3-A667-E0E6F52CB0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67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DE482-5533-4C14-9969-5B14BF088E0F}" type="datetimeFigureOut">
              <a:rPr lang="zh-CN" altLang="en-US" smtClean="0"/>
              <a:t>2017-12-7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E24A8-CBB2-4A27-92B1-DC756B0BF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56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E24A8-CBB2-4A27-92B1-DC756B0BFA5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834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E24A8-CBB2-4A27-92B1-DC756B0BFA5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02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>
              <a:gd name="T0" fmla="*/ 0 w 5655"/>
              <a:gd name="T1" fmla="*/ 1 h 315"/>
              <a:gd name="T2" fmla="*/ 5546 w 5655"/>
              <a:gd name="T3" fmla="*/ 0 h 315"/>
              <a:gd name="T4" fmla="*/ 5655 w 5655"/>
              <a:gd name="T5" fmla="*/ 84 h 315"/>
              <a:gd name="T6" fmla="*/ 5649 w 5655"/>
              <a:gd name="T7" fmla="*/ 315 h 315"/>
              <a:gd name="T8" fmla="*/ 1 w 5655"/>
              <a:gd name="T9" fmla="*/ 314 h 315"/>
              <a:gd name="T10" fmla="*/ 0 w 5655"/>
              <a:gd name="T11" fmla="*/ 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endParaRPr lang="en-US" altLang="zh-CN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AC89528A-FF79-4CC1-9266-C6247A709B6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0AE4-CF9B-43C3-BB7B-EFEB4915F9B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654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85239-2E0A-4B11-BEFD-2D2A32721AB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7939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5F96FF94-802F-40F8-8741-40B7A0981DC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191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1E81B044-4555-4FC2-BF50-ACE67B8023B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44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4BC9282-77AC-4DB5-A20C-F8ABBD242CE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377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zh-CN" altLang="en-US" smtClean="0"/>
              <a:t>单击图标添加 </a:t>
            </a:r>
            <a:r>
              <a:rPr lang="en-US" altLang="zh-CN" smtClean="0"/>
              <a:t>SmartArt </a:t>
            </a:r>
            <a:r>
              <a:rPr lang="zh-CN" altLang="en-US" smtClean="0"/>
              <a:t>图形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80CB9328-7CC2-4191-A1CC-F039BF2BF91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6834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528A-FF79-4CC1-9266-C6247A709B6A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2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7FEC7-335A-4C09-8D07-4EE937161B9C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3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3282-66A9-484F-899A-3F68BDECA44E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4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AADC0-9AD5-4298-98BD-B50FBE9B0E0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395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56BE-C28B-4496-87F8-3D04232C9B96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4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2037-2744-4225-B083-E4553CDEFB5A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6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A9E3-0DB7-4960-AA52-1F556E67D66E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7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783F-C4A6-4286-B29C-E03049E733B5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1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7C0F4-ADCF-48B6-A5C3-3D05D5385312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3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0AE4-CF9B-43C3-BB7B-EFEB4915F9B2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2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5239-2E0A-4B11-BEFD-2D2A32721AB1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4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>
              <a:gd name="T0" fmla="*/ 0 w 5655"/>
              <a:gd name="T1" fmla="*/ 1 h 315"/>
              <a:gd name="T2" fmla="*/ 5546 w 5655"/>
              <a:gd name="T3" fmla="*/ 0 h 315"/>
              <a:gd name="T4" fmla="*/ 5655 w 5655"/>
              <a:gd name="T5" fmla="*/ 84 h 315"/>
              <a:gd name="T6" fmla="*/ 5649 w 5655"/>
              <a:gd name="T7" fmla="*/ 315 h 315"/>
              <a:gd name="T8" fmla="*/ 1 w 5655"/>
              <a:gd name="T9" fmla="*/ 314 h 315"/>
              <a:gd name="T10" fmla="*/ 0 w 5655"/>
              <a:gd name="T11" fmla="*/ 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endParaRPr lang="en-US" altLang="zh-CN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AC89528A-FF79-4CC1-9266-C6247A709B6A}" type="slidenum">
              <a:rPr lang="en-US" altLang="zh-CN"/>
              <a:pPr/>
              <a:t>‹#›</a:t>
            </a:fld>
            <a:endParaRPr lang="en-US" altLang="zh-CN" dirty="0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AADC0-9AD5-4298-98BD-B50FBE9B0E02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1487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7FEC7-335A-4C09-8D07-4EE937161B9C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5478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7FEC7-335A-4C09-8D07-4EE937161B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0473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3282-66A9-484F-899A-3F68BDECA44E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31172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856BE-C28B-4496-87F8-3D04232C9B96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59195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92037-2744-4225-B083-E4553CDEFB5A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30989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AA9E3-0DB7-4960-AA52-1F556E67D66E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314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8783F-C4A6-4286-B29C-E03049E733B5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17618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7C0F4-ADCF-48B6-A5C3-3D05D5385312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1624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0AE4-CF9B-43C3-BB7B-EFEB4915F9B2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13405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85239-2E0A-4B11-BEFD-2D2A32721AB1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43447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5F96FF94-802F-40F8-8741-40B7A0981DCF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46577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1E81B044-4555-4FC2-BF50-ACE67B8023BF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2304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3282-66A9-484F-899A-3F68BDECA4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8608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4BC9282-77AC-4DB5-A20C-F8ABBD242CE5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00106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zh-CN" altLang="en-US" smtClean="0"/>
              <a:t>单击图标添加 </a:t>
            </a:r>
            <a:r>
              <a:rPr lang="en-US" altLang="zh-CN" dirty="0" smtClean="0"/>
              <a:t>SmartArt </a:t>
            </a:r>
            <a:r>
              <a:rPr lang="zh-CN" altLang="en-US" smtClean="0"/>
              <a:t>图形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80CB9328-7CC2-4191-A1CC-F039BF2BF913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6359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856BE-C28B-4496-87F8-3D04232C9B9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494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92037-2744-4225-B083-E4553CDEFB5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053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AA9E3-0DB7-4960-AA52-1F556E67D66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196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8783F-C4A6-4286-B29C-E03049E733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206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7C0F4-ADCF-48B6-A5C3-3D05D53853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267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67FA4F-8BA1-451D-B4DD-E59DB0D21683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7190" y="6525344"/>
            <a:ext cx="286328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i="1" dirty="0" smtClean="0">
                <a:solidFill>
                  <a:srgbClr val="FFFFFF"/>
                </a:solidFill>
                <a:latin typeface="Times New Roman" pitchFamily="18" charset="0"/>
                <a:ea typeface="宋体" charset="-122"/>
              </a:rPr>
              <a:t>http://202.116.160.122/eol/homepage/common/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821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67FA4F-8BA1-451D-B4DD-E59DB0D21683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3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DDE89A"/>
                </a:solidFill>
              </a:endParaRPr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67FA4F-8BA1-451D-B4DD-E59DB0D21683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dirty="0" smtClean="0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7190" y="6525344"/>
            <a:ext cx="286328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i="1" dirty="0" smtClean="0">
                <a:solidFill>
                  <a:srgbClr val="FFFFFF"/>
                </a:solidFill>
                <a:latin typeface="Times New Roman" pitchFamily="18" charset="0"/>
                <a:ea typeface="宋体" charset="-122"/>
              </a:rPr>
              <a:t>http://202.116.160.122/eol/homepage/common/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DDE8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607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&#32032;&#26448;/introduce.mp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&#32032;&#26448;/introduce.mp4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ampus%20experience(introduce).mp4" TargetMode="External"/><Relationship Id="rId2" Type="http://schemas.openxmlformats.org/officeDocument/2006/relationships/hyperlink" Target="&#32032;&#26448;/introduce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32032;&#26448;/campus%20experience(introduce).mp4" TargetMode="External"/><Relationship Id="rId2" Type="http://schemas.openxmlformats.org/officeDocument/2006/relationships/hyperlink" Target="&#32032;&#26448;/introduce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mooc.org/study/unit/123140.mooc" TargetMode="External"/><Relationship Id="rId2" Type="http://schemas.openxmlformats.org/officeDocument/2006/relationships/hyperlink" Target="http://www.moe.edu.cn/s78/A08/moe_745/201611/t20161122_28959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moe.edu.cn/s78/A08/moe_745/201611/t20161122_289595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moe.edu.cn/s78/A08/moe_745/201611/t20161122_289595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2348880"/>
            <a:ext cx="7056784" cy="1868537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应用“教育在线”平台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开展混合学习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1475" y="4437112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现代教育技术中心   张芸</a:t>
            </a:r>
            <a:endParaRPr lang="zh-CN" altLang="en-US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89528A-FF79-4CC1-9266-C6247A709B6A}" type="slidenum">
              <a:rPr lang="en-US" altLang="zh-CN" smtClean="0"/>
              <a:pPr/>
              <a:t>1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121312" y="954433"/>
            <a:ext cx="5660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2017</a:t>
            </a:r>
            <a:r>
              <a:rPr lang="zh-CN" altLang="en-US" sz="3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年青</a:t>
            </a:r>
            <a:r>
              <a:rPr lang="zh-CN" altLang="en-US" sz="3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年教师教育技术培训</a:t>
            </a:r>
          </a:p>
        </p:txBody>
      </p:sp>
    </p:spTree>
    <p:extLst>
      <p:ext uri="{BB962C8B-B14F-4D97-AF65-F5344CB8AC3E}">
        <p14:creationId xmlns:p14="http://schemas.microsoft.com/office/powerpoint/2010/main" val="18927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实践教学、线下考试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10</a:t>
            </a:fld>
            <a:endParaRPr lang="en-US" altLang="zh-CN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95561" y="2377926"/>
            <a:ext cx="8070938" cy="688975"/>
            <a:chOff x="720" y="1392"/>
            <a:chExt cx="4058" cy="48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595561" y="3243114"/>
            <a:ext cx="8060994" cy="688975"/>
            <a:chOff x="720" y="1392"/>
            <a:chExt cx="4058" cy="480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595562" y="4100364"/>
            <a:ext cx="8060994" cy="688975"/>
            <a:chOff x="720" y="1392"/>
            <a:chExt cx="4058" cy="480"/>
          </a:xfrm>
        </p:grpSpPr>
        <p:sp>
          <p:nvSpPr>
            <p:cNvPr id="16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8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95561" y="1514326"/>
            <a:ext cx="8080895" cy="688975"/>
            <a:chOff x="720" y="1392"/>
            <a:chExt cx="4058" cy="480"/>
          </a:xfrm>
        </p:grpSpPr>
        <p:sp>
          <p:nvSpPr>
            <p:cNvPr id="21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3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5" name="Text Box 23"/>
          <p:cNvSpPr txBox="1">
            <a:spLocks noChangeArrowheads="1"/>
          </p:cNvSpPr>
          <p:nvPr/>
        </p:nvSpPr>
        <p:spPr bwMode="white">
          <a:xfrm>
            <a:off x="1062286" y="1628626"/>
            <a:ext cx="75744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zh-CN" altLang="en-US" sz="2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邀请教授、医生、企业人员等介绍中医药研究与应用现状</a:t>
            </a:r>
            <a:endParaRPr lang="en-US" altLang="zh-CN" sz="2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white">
          <a:xfrm>
            <a:off x="1073399" y="2485876"/>
            <a:ext cx="4495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zh-CN" altLang="en-US" sz="2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组织参观中医博物馆和中药企业</a:t>
            </a:r>
            <a:endParaRPr lang="en-US" altLang="zh-CN" sz="2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white">
          <a:xfrm>
            <a:off x="1073398" y="3344714"/>
            <a:ext cx="73150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zh-CN" altLang="en-US" sz="22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  体验</a:t>
            </a:r>
            <a:r>
              <a:rPr lang="zh-CN" altLang="en-US" sz="2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针灸、推拿、刮痧等中医特色治疗</a:t>
            </a:r>
            <a:endParaRPr lang="en-US" altLang="zh-CN" sz="2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white">
          <a:xfrm>
            <a:off x="1073398" y="4192439"/>
            <a:ext cx="738703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zh-CN" altLang="en-US" sz="22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  组织</a:t>
            </a:r>
            <a:r>
              <a:rPr lang="zh-CN" altLang="en-US" sz="2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到药用植物园识别各种中医药植物</a:t>
            </a:r>
            <a:endParaRPr lang="en-US" altLang="zh-CN" sz="2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pic>
        <p:nvPicPr>
          <p:cNvPr id="29" name="Picture 27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395536" y="4063851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31"/>
          <p:cNvSpPr txBox="1">
            <a:spLocks noChangeArrowheads="1"/>
          </p:cNvSpPr>
          <p:nvPr/>
        </p:nvSpPr>
        <p:spPr bwMode="white">
          <a:xfrm>
            <a:off x="741611" y="419593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ea typeface="宋体" charset="-122"/>
                <a:cs typeface="Arial" charset="0"/>
              </a:rPr>
              <a:t>4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white">
          <a:xfrm>
            <a:off x="720974" y="1606401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FFFF"/>
                </a:solidFill>
                <a:ea typeface="宋体" charset="-122"/>
                <a:cs typeface="Arial" charset="0"/>
              </a:rPr>
              <a:t>1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white">
          <a:xfrm>
            <a:off x="733674" y="2465239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FFFF"/>
                </a:solidFill>
                <a:ea typeface="宋体" charset="-122"/>
                <a:cs typeface="Arial" charset="0"/>
              </a:rPr>
              <a:t>2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white">
          <a:xfrm>
            <a:off x="733674" y="3352651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FFFF"/>
                </a:solidFill>
                <a:ea typeface="宋体" charset="-122"/>
                <a:cs typeface="Arial" charset="0"/>
              </a:rPr>
              <a:t>3</a:t>
            </a:r>
          </a:p>
        </p:txBody>
      </p:sp>
      <p:grpSp>
        <p:nvGrpSpPr>
          <p:cNvPr id="34" name="Group 18"/>
          <p:cNvGrpSpPr>
            <a:grpSpLocks/>
          </p:cNvGrpSpPr>
          <p:nvPr/>
        </p:nvGrpSpPr>
        <p:grpSpPr bwMode="auto">
          <a:xfrm>
            <a:off x="608651" y="4941168"/>
            <a:ext cx="8037971" cy="688975"/>
            <a:chOff x="720" y="1392"/>
            <a:chExt cx="4058" cy="480"/>
          </a:xfrm>
        </p:grpSpPr>
        <p:sp>
          <p:nvSpPr>
            <p:cNvPr id="35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6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7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9" name="Text Box 23"/>
          <p:cNvSpPr txBox="1">
            <a:spLocks noChangeArrowheads="1"/>
          </p:cNvSpPr>
          <p:nvPr/>
        </p:nvSpPr>
        <p:spPr bwMode="white">
          <a:xfrm>
            <a:off x="1075376" y="5055468"/>
            <a:ext cx="4495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zh-CN" altLang="en-US" sz="22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  了解</a:t>
            </a:r>
            <a:r>
              <a:rPr lang="zh-CN" altLang="en-US" sz="22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中药质量控制新技术</a:t>
            </a:r>
            <a:endParaRPr lang="en-US" altLang="zh-CN" sz="2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pic>
        <p:nvPicPr>
          <p:cNvPr id="41" name="Picture 28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395536" y="3219310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395462" y="4941167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395536" y="2368410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416075" y="1511160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32"/>
          <p:cNvSpPr txBox="1">
            <a:spLocks noChangeArrowheads="1"/>
          </p:cNvSpPr>
          <p:nvPr/>
        </p:nvSpPr>
        <p:spPr bwMode="white">
          <a:xfrm>
            <a:off x="734064" y="503324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FFFF"/>
                </a:solidFill>
                <a:ea typeface="宋体" charset="-122"/>
                <a:cs typeface="Arial" charset="0"/>
              </a:rPr>
              <a:t>5</a:t>
            </a:r>
            <a:endParaRPr lang="en-US" altLang="zh-CN" sz="2400" b="1" dirty="0">
              <a:solidFill>
                <a:srgbClr val="FFFFFF"/>
              </a:solidFill>
              <a:ea typeface="宋体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238125"/>
            <a:ext cx="6477000" cy="86836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2011</a:t>
            </a:r>
            <a:r>
              <a:rPr lang="zh-CN" altLang="en-US" dirty="0"/>
              <a:t>年起引发高等教育研究热潮的</a:t>
            </a:r>
            <a:r>
              <a:rPr lang="en-US" altLang="zh-CN" dirty="0"/>
              <a:t>MOOC</a:t>
            </a:r>
            <a:r>
              <a:rPr lang="zh-CN" altLang="en-US" dirty="0"/>
              <a:t>，已经不再追求开课范围和学习者群体的大规模，而</a:t>
            </a:r>
            <a:r>
              <a:rPr lang="zh-CN" altLang="en-US" dirty="0">
                <a:solidFill>
                  <a:srgbClr val="FF0000"/>
                </a:solidFill>
              </a:rPr>
              <a:t>转向服务于高校常规教学。</a:t>
            </a:r>
            <a:r>
              <a:rPr lang="zh-CN" altLang="en-US" dirty="0"/>
              <a:t>到</a:t>
            </a:r>
            <a:r>
              <a:rPr lang="en-US" altLang="zh-CN" dirty="0"/>
              <a:t>2016</a:t>
            </a:r>
            <a:r>
              <a:rPr lang="zh-CN" altLang="en-US" dirty="0"/>
              <a:t>年全球</a:t>
            </a:r>
            <a:r>
              <a:rPr lang="en-US" altLang="zh-CN" dirty="0"/>
              <a:t>700</a:t>
            </a:r>
            <a:r>
              <a:rPr lang="zh-CN" altLang="en-US" dirty="0"/>
              <a:t>多所大学开设的</a:t>
            </a:r>
            <a:r>
              <a:rPr lang="en-US" altLang="zh-CN" dirty="0"/>
              <a:t>MOOC</a:t>
            </a:r>
            <a:r>
              <a:rPr lang="zh-CN" altLang="en-US" dirty="0"/>
              <a:t>总数已超过</a:t>
            </a:r>
            <a:r>
              <a:rPr lang="en-US" altLang="zh-CN" dirty="0"/>
              <a:t>6800</a:t>
            </a:r>
            <a:r>
              <a:rPr lang="zh-CN" altLang="en-US" dirty="0"/>
              <a:t>门，而这个数字还在呈现快速增长</a:t>
            </a:r>
            <a:r>
              <a:rPr lang="zh-CN" altLang="en-US" dirty="0" smtClean="0"/>
              <a:t>态势。</a:t>
            </a:r>
            <a:r>
              <a:rPr lang="zh-CN" altLang="en-US" dirty="0"/>
              <a:t>由此可见</a:t>
            </a:r>
            <a:r>
              <a:rPr lang="zh-CN" altLang="en-US" dirty="0">
                <a:solidFill>
                  <a:srgbClr val="FF0000"/>
                </a:solidFill>
              </a:rPr>
              <a:t>在线与传统教学相结合的校园混合课程，会成为全球高校教学的发展趋势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en-US" altLang="zh-CN" dirty="0"/>
              <a:t>   </a:t>
            </a:r>
            <a:r>
              <a:rPr lang="en-US" altLang="zh-CN" dirty="0" smtClean="0"/>
              <a:t>——</a:t>
            </a:r>
            <a:r>
              <a:rPr lang="en-US" altLang="zh-CN" dirty="0"/>
              <a:t>2016</a:t>
            </a:r>
            <a:r>
              <a:rPr lang="zh-CN" altLang="en-US" dirty="0"/>
              <a:t>年全球大规模在线开放</a:t>
            </a:r>
            <a:r>
              <a:rPr lang="zh-CN" altLang="en-US" dirty="0" smtClean="0"/>
              <a:t>课程统计</a:t>
            </a:r>
            <a:r>
              <a:rPr lang="zh-CN" altLang="en-US" dirty="0"/>
              <a:t>报告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44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混合学习的优势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Blended</a:t>
            </a:r>
            <a:r>
              <a:rPr lang="en-US" altLang="zh-CN" dirty="0" smtClean="0"/>
              <a:t> learning:</a:t>
            </a:r>
            <a:r>
              <a:rPr lang="zh-CN" altLang="en-US" dirty="0" smtClean="0"/>
              <a:t>混合；</a:t>
            </a:r>
            <a:r>
              <a:rPr lang="zh-CN" altLang="en-US" dirty="0" smtClean="0">
                <a:solidFill>
                  <a:srgbClr val="FF0000"/>
                </a:solidFill>
              </a:rPr>
              <a:t>协调；调和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以学习为中心，学生可以自定步调，选择适合自己的学习方式；</a:t>
            </a:r>
            <a:endParaRPr lang="en-US" altLang="zh-CN" dirty="0" smtClean="0"/>
          </a:p>
          <a:p>
            <a:r>
              <a:rPr lang="zh-CN" altLang="en-US" dirty="0" smtClean="0"/>
              <a:t>生生、师生间有更多的机会交流；</a:t>
            </a:r>
            <a:endParaRPr lang="en-US" altLang="zh-CN" dirty="0" smtClean="0"/>
          </a:p>
          <a:p>
            <a:r>
              <a:rPr lang="zh-CN" altLang="en-US" dirty="0" smtClean="0"/>
              <a:t>方便地邀请专家远程参与；</a:t>
            </a:r>
            <a:endParaRPr lang="en-US" altLang="zh-CN" dirty="0" smtClean="0"/>
          </a:p>
          <a:p>
            <a:r>
              <a:rPr lang="zh-CN" altLang="en-US" dirty="0"/>
              <a:t>学习</a:t>
            </a:r>
            <a:r>
              <a:rPr lang="zh-CN" altLang="en-US" dirty="0" smtClean="0"/>
              <a:t>者有更多的机会对所学知识进行反思；</a:t>
            </a:r>
            <a:endParaRPr lang="en-US" altLang="zh-CN" dirty="0" smtClean="0"/>
          </a:p>
          <a:p>
            <a:r>
              <a:rPr lang="zh-CN" altLang="en-US" dirty="0" smtClean="0"/>
              <a:t>混合学习节省了人们花在交通和路上的时间。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14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0" y="1556792"/>
            <a:ext cx="7626654" cy="4410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开展混合学习的必要性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7" b="95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729" r="-10729" b="18471"/>
          <a:stretch/>
        </p:blipFill>
        <p:spPr>
          <a:xfrm rot="17935208">
            <a:off x="240757" y="1349202"/>
            <a:ext cx="1042025" cy="522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421490">
            <a:off x="521492" y="246415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学习时间冲突！</a:t>
            </a:r>
            <a:endParaRPr lang="zh-CN" altLang="en-US" sz="4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51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387470" cy="4666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开展混合学习的必要性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7" b="95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729" r="-10729" b="18471"/>
          <a:stretch/>
        </p:blipFill>
        <p:spPr>
          <a:xfrm rot="17935208">
            <a:off x="401932" y="1085787"/>
            <a:ext cx="1042025" cy="52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6752"/>
            <a:ext cx="9001000" cy="5256584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15</a:t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4211960" y="2420888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7495284">
            <a:off x="4325900" y="1778707"/>
            <a:ext cx="115212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8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基于“教育在线”平台的混合教学实践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9508"/>
          </a:xfr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24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近</a:t>
            </a:r>
            <a:r>
              <a:rPr lang="zh-CN" altLang="en-US" sz="2800" dirty="0" smtClean="0"/>
              <a:t>三年登录次数排名前</a:t>
            </a:r>
            <a:r>
              <a:rPr lang="en-US" altLang="zh-CN" sz="2800" dirty="0" smtClean="0"/>
              <a:t>30</a:t>
            </a:r>
            <a:r>
              <a:rPr lang="zh-CN" altLang="en-US" sz="2800" dirty="0" smtClean="0"/>
              <a:t>的教师分布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97" name="ShockwaveFlash1" r:id="rId2" imgW="8135421" imgH="4968671"/>
        </mc:Choice>
        <mc:Fallback>
          <p:control name="ShockwaveFlash1" r:id="rId2" imgW="8135421" imgH="496867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0" y="1341438"/>
                  <a:ext cx="8135938" cy="4968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093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近三年登录次数排名前</a:t>
            </a:r>
            <a:r>
              <a:rPr lang="en-US" altLang="zh-CN" sz="2800" dirty="0"/>
              <a:t>30</a:t>
            </a:r>
            <a:r>
              <a:rPr lang="zh-CN" altLang="en-US" sz="2800" dirty="0"/>
              <a:t>的教师分布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13" name="ShockwaveFlash1" r:id="rId2" imgW="8135421" imgH="4465707"/>
        </mc:Choice>
        <mc:Fallback>
          <p:control name="ShockwaveFlash1" r:id="rId2" imgW="8135421" imgH="446570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0" y="1484313"/>
                  <a:ext cx="8135938" cy="44656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49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建设课程空间的步骤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457200" y="41910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black">
          <a:xfrm>
            <a:off x="3584575" y="3562350"/>
            <a:ext cx="190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ea typeface="宋体" charset="-122"/>
                <a:cs typeface="Arial" charset="0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建设课程空间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511175" y="46196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white">
          <a:xfrm>
            <a:off x="611560" y="4214813"/>
            <a:ext cx="22153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4.</a:t>
            </a: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选课学生管理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552450" y="4697413"/>
            <a:ext cx="2316163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个别添加</a:t>
            </a:r>
            <a:endParaRPr lang="en-US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批量添加</a:t>
            </a:r>
            <a:endParaRPr lang="en-US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457200" y="18288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511175" y="22574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white">
          <a:xfrm>
            <a:off x="912813" y="1852613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1.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登录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gray">
          <a:xfrm>
            <a:off x="552450" y="2474312"/>
            <a:ext cx="23161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登录名：工号     </a:t>
            </a:r>
            <a:endParaRPr lang="en-US" altLang="zh-CN" sz="1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密码</a:t>
            </a: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：身份证号</a:t>
            </a:r>
          </a:p>
          <a:p>
            <a:pPr eaLnBrk="0" hangingPunct="0"/>
            <a:endParaRPr lang="en-US" altLang="zh-CN" sz="14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6067425" y="41910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6121400" y="46196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white">
          <a:xfrm>
            <a:off x="6156523" y="4214813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3.</a:t>
            </a: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设置课程开放范围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6162675" y="4653136"/>
            <a:ext cx="2316163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课内开放</a:t>
            </a:r>
            <a:endParaRPr lang="en-US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校内开放</a:t>
            </a:r>
            <a:endParaRPr lang="en-US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完全开放</a:t>
            </a:r>
            <a:endParaRPr lang="en-US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gray">
          <a:xfrm>
            <a:off x="6067425" y="18288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6121400" y="22574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white">
          <a:xfrm>
            <a:off x="6270468" y="1852613"/>
            <a:ext cx="21179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2.</a:t>
            </a: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开课任课申请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6162675" y="2276872"/>
            <a:ext cx="244177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开课申请</a:t>
            </a:r>
            <a:endParaRPr lang="en-US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认领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课程 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(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请注明课程编号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)</a:t>
            </a:r>
            <a:endParaRPr lang="en-US" altLang="zh-CN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合教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申请</a:t>
            </a:r>
            <a:endParaRPr lang="en-US" altLang="zh-CN" sz="14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095625" y="2438400"/>
            <a:ext cx="2819400" cy="2803525"/>
            <a:chOff x="1968" y="1488"/>
            <a:chExt cx="1776" cy="1766"/>
          </a:xfrm>
        </p:grpSpPr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2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什么是混合学习</a:t>
            </a:r>
            <a:endParaRPr lang="zh-CN" alt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051720" y="1312658"/>
            <a:ext cx="6728330" cy="17398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50000">
                <a:srgbClr val="FFFFFF"/>
              </a:gs>
              <a:gs pos="100000">
                <a:schemeClr val="tx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gray">
          <a:xfrm>
            <a:off x="251520" y="1588530"/>
            <a:ext cx="3474264" cy="1117935"/>
          </a:xfrm>
          <a:prstGeom prst="homePlate">
            <a:avLst>
              <a:gd name="adj" fmla="val 4017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white">
          <a:xfrm>
            <a:off x="179512" y="1600690"/>
            <a:ext cx="3310211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混合</a:t>
            </a:r>
            <a:r>
              <a:rPr lang="zh-CN" altLang="en-US" sz="2400" b="1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学习</a:t>
            </a:r>
            <a:endParaRPr lang="en-US" altLang="zh-CN" sz="2400" b="1" dirty="0" smtClean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dirty="0"/>
              <a:t>（</a:t>
            </a:r>
            <a:r>
              <a:rPr lang="en-US" altLang="zh-CN" sz="2400" dirty="0"/>
              <a:t>Blended learning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algn="ctr">
              <a:spcBef>
                <a:spcPct val="50000"/>
              </a:spcBef>
            </a:pPr>
            <a:endParaRPr lang="en-US" altLang="zh-CN" sz="2800" b="1" dirty="0" smtClean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ct val="50000"/>
              </a:spcBef>
            </a:pPr>
            <a:endParaRPr lang="en-US" altLang="zh-CN" sz="2800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gray">
          <a:xfrm>
            <a:off x="3779911" y="1340768"/>
            <a:ext cx="5000139" cy="185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恰当</a:t>
            </a:r>
            <a:r>
              <a:rPr lang="zh-CN" altLang="en-US" sz="2200" b="1" dirty="0">
                <a:solidFill>
                  <a:srgbClr val="03030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结合</a:t>
            </a:r>
            <a:r>
              <a:rPr lang="zh-CN" altLang="en-US" sz="2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传统学习手段</a:t>
            </a:r>
            <a:r>
              <a:rPr lang="zh-CN" altLang="en-US" sz="2200" b="1" dirty="0">
                <a:solidFill>
                  <a:srgbClr val="03030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和</a:t>
            </a:r>
            <a:r>
              <a:rPr lang="zh-CN" altLang="en-US" sz="2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在线学习手段</a:t>
            </a:r>
            <a:r>
              <a:rPr lang="zh-CN" altLang="en-US" sz="2200" b="1" dirty="0">
                <a:solidFill>
                  <a:srgbClr val="03030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的学习方式。它的目标是使学习</a:t>
            </a:r>
            <a:r>
              <a:rPr lang="zh-CN" altLang="en-US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更容易</a:t>
            </a:r>
            <a:r>
              <a:rPr lang="zh-CN" altLang="en-US" sz="2200" b="1" dirty="0">
                <a:solidFill>
                  <a:srgbClr val="03030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、</a:t>
            </a:r>
            <a:r>
              <a:rPr lang="zh-CN" altLang="en-US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更便利</a:t>
            </a:r>
            <a:r>
              <a:rPr lang="zh-CN" altLang="en-US" sz="2200" b="1" dirty="0">
                <a:solidFill>
                  <a:srgbClr val="03030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，从而实现</a:t>
            </a:r>
            <a:r>
              <a:rPr lang="zh-CN" altLang="en-US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最好的学习效果</a:t>
            </a:r>
            <a:r>
              <a:rPr lang="zh-CN" altLang="en-US" sz="2200" b="1" dirty="0">
                <a:solidFill>
                  <a:srgbClr val="03030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。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1300" b="1" dirty="0">
              <a:solidFill>
                <a:srgbClr val="000000"/>
              </a:solidFill>
              <a:ea typeface="宋体" charset="-122"/>
              <a:cs typeface="Arial" charset="0"/>
            </a:endParaRP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5868144" y="3789039"/>
            <a:ext cx="1872208" cy="1860397"/>
            <a:chOff x="3076" y="1050"/>
            <a:chExt cx="1016" cy="1010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gray">
            <a:xfrm>
              <a:off x="3076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gray">
            <a:xfrm>
              <a:off x="3082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gray">
            <a:xfrm>
              <a:off x="3140" y="1105"/>
              <a:ext cx="876" cy="87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gray">
            <a:xfrm>
              <a:off x="3145" y="1106"/>
              <a:ext cx="876" cy="87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gray">
            <a:xfrm>
              <a:off x="3196" y="1153"/>
              <a:ext cx="789" cy="7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20" name="Group 24"/>
            <p:cNvGrpSpPr>
              <a:grpSpLocks/>
            </p:cNvGrpSpPr>
            <p:nvPr/>
          </p:nvGrpSpPr>
          <p:grpSpPr bwMode="auto">
            <a:xfrm>
              <a:off x="3211" y="1163"/>
              <a:ext cx="765" cy="766"/>
              <a:chOff x="4166" y="1706"/>
              <a:chExt cx="1252" cy="1252"/>
            </a:xfrm>
          </p:grpSpPr>
          <p:sp>
            <p:nvSpPr>
              <p:cNvPr id="21" name="Oval 2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2" name="Oval 2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3" name="Oval 2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4" name="Oval 2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Group 40"/>
          <p:cNvGrpSpPr>
            <a:grpSpLocks/>
          </p:cNvGrpSpPr>
          <p:nvPr/>
        </p:nvGrpSpPr>
        <p:grpSpPr bwMode="auto">
          <a:xfrm>
            <a:off x="1520218" y="3789040"/>
            <a:ext cx="1899654" cy="1872208"/>
            <a:chOff x="941" y="1053"/>
            <a:chExt cx="1036" cy="1021"/>
          </a:xfrm>
        </p:grpSpPr>
        <p:sp>
          <p:nvSpPr>
            <p:cNvPr id="26" name="Oval 41"/>
            <p:cNvSpPr>
              <a:spLocks noChangeArrowheads="1"/>
            </p:cNvSpPr>
            <p:nvPr/>
          </p:nvSpPr>
          <p:spPr bwMode="gray">
            <a:xfrm>
              <a:off x="941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" name="Oval 42"/>
            <p:cNvSpPr>
              <a:spLocks noChangeArrowheads="1"/>
            </p:cNvSpPr>
            <p:nvPr/>
          </p:nvSpPr>
          <p:spPr bwMode="gray">
            <a:xfrm>
              <a:off x="945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" name="Oval 43"/>
            <p:cNvSpPr>
              <a:spLocks noChangeArrowheads="1"/>
            </p:cNvSpPr>
            <p:nvPr/>
          </p:nvSpPr>
          <p:spPr bwMode="gray">
            <a:xfrm>
              <a:off x="1008" y="1119"/>
              <a:ext cx="898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9" name="Oval 44"/>
            <p:cNvSpPr>
              <a:spLocks noChangeArrowheads="1"/>
            </p:cNvSpPr>
            <p:nvPr/>
          </p:nvSpPr>
          <p:spPr bwMode="gray">
            <a:xfrm>
              <a:off x="1008" y="1119"/>
              <a:ext cx="897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" name="Oval 45"/>
            <p:cNvSpPr>
              <a:spLocks noChangeArrowheads="1"/>
            </p:cNvSpPr>
            <p:nvPr/>
          </p:nvSpPr>
          <p:spPr bwMode="gray">
            <a:xfrm>
              <a:off x="1057" y="1164"/>
              <a:ext cx="807" cy="7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" name="Oval 46"/>
            <p:cNvSpPr>
              <a:spLocks noChangeArrowheads="1"/>
            </p:cNvSpPr>
            <p:nvPr/>
          </p:nvSpPr>
          <p:spPr bwMode="gray">
            <a:xfrm>
              <a:off x="1070" y="1177"/>
              <a:ext cx="782" cy="77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2" name="Oval 47"/>
            <p:cNvSpPr>
              <a:spLocks noChangeArrowheads="1"/>
            </p:cNvSpPr>
            <p:nvPr/>
          </p:nvSpPr>
          <p:spPr bwMode="gray">
            <a:xfrm>
              <a:off x="1080" y="1182"/>
              <a:ext cx="763" cy="7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3" name="Oval 48"/>
            <p:cNvSpPr>
              <a:spLocks noChangeArrowheads="1"/>
            </p:cNvSpPr>
            <p:nvPr/>
          </p:nvSpPr>
          <p:spPr bwMode="gray">
            <a:xfrm>
              <a:off x="1088" y="1189"/>
              <a:ext cx="726" cy="7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4" name="Oval 49"/>
            <p:cNvSpPr>
              <a:spLocks noChangeArrowheads="1"/>
            </p:cNvSpPr>
            <p:nvPr/>
          </p:nvSpPr>
          <p:spPr bwMode="gray">
            <a:xfrm>
              <a:off x="1130" y="1209"/>
              <a:ext cx="645" cy="572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35" name="Line 50"/>
          <p:cNvSpPr>
            <a:spLocks noChangeShapeType="1"/>
          </p:cNvSpPr>
          <p:nvPr/>
        </p:nvSpPr>
        <p:spPr bwMode="ltGray">
          <a:xfrm>
            <a:off x="2444750" y="3125789"/>
            <a:ext cx="0" cy="633412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36" name="Line 52"/>
          <p:cNvSpPr>
            <a:spLocks noChangeShapeType="1"/>
          </p:cNvSpPr>
          <p:nvPr/>
        </p:nvSpPr>
        <p:spPr bwMode="ltGray">
          <a:xfrm>
            <a:off x="6783516" y="3108325"/>
            <a:ext cx="0" cy="650876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37" name="Text Box 54"/>
          <p:cNvSpPr txBox="1">
            <a:spLocks noChangeArrowheads="1"/>
          </p:cNvSpPr>
          <p:nvPr/>
        </p:nvSpPr>
        <p:spPr bwMode="auto">
          <a:xfrm>
            <a:off x="1826445" y="5816297"/>
            <a:ext cx="1270000" cy="27699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课堂学习</a:t>
            </a:r>
            <a:endParaRPr lang="en-US" altLang="zh-CN" sz="2000" b="1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38" name="Text Box 56"/>
          <p:cNvSpPr txBox="1">
            <a:spLocks noChangeArrowheads="1"/>
          </p:cNvSpPr>
          <p:nvPr/>
        </p:nvSpPr>
        <p:spPr bwMode="auto">
          <a:xfrm>
            <a:off x="6159078" y="5744289"/>
            <a:ext cx="1268413" cy="27699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在线学习</a:t>
            </a:r>
            <a:endParaRPr lang="en-US" altLang="zh-CN" sz="2000" b="1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59" y="4009632"/>
            <a:ext cx="1451389" cy="1425299"/>
          </a:xfrm>
          <a:prstGeom prst="ellipse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t="1147" r="8283"/>
          <a:stretch/>
        </p:blipFill>
        <p:spPr>
          <a:xfrm>
            <a:off x="6054103" y="3983772"/>
            <a:ext cx="1489416" cy="1443868"/>
          </a:xfrm>
          <a:prstGeom prst="ellipse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95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基于“教育在线”平台的混合教学实践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9508"/>
          </a:xfr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20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539552" y="2348880"/>
            <a:ext cx="1584176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3189917">
            <a:off x="-179211" y="1715051"/>
            <a:ext cx="115212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4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建设课程空间的步骤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40751"/>
            <a:ext cx="8928992" cy="5384593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21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7092280" y="4221088"/>
            <a:ext cx="172819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7308807">
            <a:off x="8063805" y="3566616"/>
            <a:ext cx="115212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6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建设课程空间的步骤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" y="1140751"/>
            <a:ext cx="8544007" cy="5384593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22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323528" y="5229200"/>
            <a:ext cx="42484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7308807">
            <a:off x="3671317" y="4558368"/>
            <a:ext cx="115212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8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建设课程空间的步骤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" y="1198368"/>
            <a:ext cx="8544007" cy="5269358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23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323528" y="3861048"/>
            <a:ext cx="511256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7308807">
            <a:off x="2447182" y="3229505"/>
            <a:ext cx="115212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 smtClean="0"/>
              <a:t>从教师角度看平台功能</a:t>
            </a:r>
            <a:endParaRPr lang="zh-CN" altLang="en-US" sz="30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1554938" cy="4733925"/>
          </a:xfrm>
        </p:spPr>
      </p:pic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376607"/>
              </p:ext>
            </p:extLst>
          </p:nvPr>
        </p:nvGraphicFramePr>
        <p:xfrm>
          <a:off x="2436440" y="1700808"/>
          <a:ext cx="6096000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552"/>
                <a:gridCol w="4032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模块名称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模块功能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30301"/>
                          </a:solidFill>
                        </a:rPr>
                        <a:t>课程与教师信息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30301"/>
                          </a:solidFill>
                        </a:rPr>
                        <a:t>课程介绍、教学大纲、教学日历、教师信息、课程通知</a:t>
                      </a:r>
                      <a:endParaRPr lang="en-US" altLang="zh-CN" dirty="0" smtClean="0">
                        <a:solidFill>
                          <a:srgbClr val="03030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30301"/>
                          </a:solidFill>
                        </a:rPr>
                        <a:t>教学内容组织管理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30301"/>
                          </a:solidFill>
                        </a:rPr>
                        <a:t>教学材料、个人资源</a:t>
                      </a:r>
                      <a:endParaRPr lang="en-US" altLang="zh-CN" dirty="0" smtClean="0">
                        <a:solidFill>
                          <a:srgbClr val="03030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30301"/>
                          </a:solidFill>
                        </a:rPr>
                        <a:t>教学交流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30301"/>
                          </a:solidFill>
                        </a:rPr>
                        <a:t>答疑讨论、教学邮箱、教学笔记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30301"/>
                          </a:solidFill>
                        </a:rPr>
                        <a:t>教学评价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30301"/>
                          </a:solidFill>
                        </a:rPr>
                        <a:t>课程作业、在线测试、试题试卷库、课程问卷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30301"/>
                          </a:solidFill>
                        </a:rPr>
                        <a:t>跟踪与统计分析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30301"/>
                          </a:solidFill>
                        </a:rPr>
                        <a:t>学生学习统计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30301"/>
                          </a:solidFill>
                        </a:rPr>
                        <a:t>研究型教学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30301"/>
                          </a:solidFill>
                        </a:rPr>
                        <a:t>创建主题、小组管理</a:t>
                      </a:r>
                      <a:endParaRPr lang="zh-CN" altLang="en-US" dirty="0">
                        <a:solidFill>
                          <a:srgbClr val="03030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30301"/>
                          </a:solidFill>
                        </a:rPr>
                        <a:t>教学组织管理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030301"/>
                          </a:solidFill>
                        </a:rPr>
                        <a:t>教学栏目管理、课程元数据管理、选课学生管理、任课教师管理、样式设置、课程间共享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24</a:t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2411760" y="1700808"/>
            <a:ext cx="2088232" cy="4032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8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4511239" y="4149080"/>
            <a:ext cx="1319771" cy="1670998"/>
            <a:chOff x="4390176" y="890801"/>
            <a:chExt cx="1081244" cy="1368991"/>
          </a:xfrm>
        </p:grpSpPr>
        <p:grpSp>
          <p:nvGrpSpPr>
            <p:cNvPr id="37" name="组合 36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41" name="圆角矩形 40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39" name="圆角矩形 38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教学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材料</a:t>
            </a:r>
            <a:endParaRPr lang="zh-CN" altLang="en-US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5" y="1974026"/>
            <a:ext cx="4201521" cy="345638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27984" y="1772816"/>
            <a:ext cx="1319771" cy="1670998"/>
            <a:chOff x="4390176" y="890801"/>
            <a:chExt cx="1081244" cy="1368991"/>
          </a:xfrm>
        </p:grpSpPr>
        <p:grpSp>
          <p:nvGrpSpPr>
            <p:cNvPr id="11" name="组合 10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15" name="圆角矩形 14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13" name="圆角矩形 12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4644008" y="2082874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01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31731" y="2138338"/>
            <a:ext cx="3424864" cy="679430"/>
            <a:chOff x="3451161" y="3733081"/>
            <a:chExt cx="3424864" cy="679430"/>
          </a:xfrm>
        </p:grpSpPr>
        <p:sp>
          <p:nvSpPr>
            <p:cNvPr id="19" name="文本框 103"/>
            <p:cNvSpPr txBox="1"/>
            <p:nvPr/>
          </p:nvSpPr>
          <p:spPr>
            <a:xfrm>
              <a:off x="3451161" y="3733081"/>
              <a:ext cx="2915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数据不易损坏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、丢失</a:t>
              </a:r>
            </a:p>
          </p:txBody>
        </p:sp>
        <p:sp>
          <p:nvSpPr>
            <p:cNvPr id="20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59504" y="2924944"/>
            <a:ext cx="1319771" cy="1670998"/>
            <a:chOff x="4390176" y="890801"/>
            <a:chExt cx="1081244" cy="1368991"/>
          </a:xfrm>
        </p:grpSpPr>
        <p:grpSp>
          <p:nvGrpSpPr>
            <p:cNvPr id="22" name="组合 21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26" name="圆角矩形 25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24" name="圆角矩形 23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4675528" y="3235002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02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563251" y="3281754"/>
            <a:ext cx="3424864" cy="707886"/>
            <a:chOff x="3451161" y="3909035"/>
            <a:chExt cx="3424864" cy="707886"/>
          </a:xfrm>
        </p:grpSpPr>
        <p:sp>
          <p:nvSpPr>
            <p:cNvPr id="30" name="文本框 103"/>
            <p:cNvSpPr txBox="1"/>
            <p:nvPr/>
          </p:nvSpPr>
          <p:spPr>
            <a:xfrm>
              <a:off x="3451161" y="3909035"/>
              <a:ext cx="29155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传下载</a:t>
              </a:r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速度较快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4" name="内容占位符 4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7"/>
          <a:stretch/>
        </p:blipFill>
        <p:spPr>
          <a:xfrm>
            <a:off x="323528" y="2323033"/>
            <a:ext cx="3646032" cy="2099265"/>
          </a:xfrm>
        </p:spPr>
      </p:pic>
      <p:sp>
        <p:nvSpPr>
          <p:cNvPr id="32" name="TextBox 7"/>
          <p:cNvSpPr>
            <a:spLocks noChangeArrowheads="1"/>
          </p:cNvSpPr>
          <p:nvPr/>
        </p:nvSpPr>
        <p:spPr bwMode="auto">
          <a:xfrm>
            <a:off x="4723909" y="4439394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03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611632" y="4486146"/>
            <a:ext cx="3424864" cy="707886"/>
            <a:chOff x="3451161" y="3909035"/>
            <a:chExt cx="3424864" cy="707886"/>
          </a:xfrm>
        </p:grpSpPr>
        <p:sp>
          <p:nvSpPr>
            <p:cNvPr id="34" name="文本框 103"/>
            <p:cNvSpPr txBox="1"/>
            <p:nvPr/>
          </p:nvSpPr>
          <p:spPr>
            <a:xfrm>
              <a:off x="3451161" y="3909035"/>
              <a:ext cx="29155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设置教学材料权限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 smtClean="0"/>
              <a:t>教学材料</a:t>
            </a:r>
            <a:endParaRPr lang="zh-CN" altLang="en-US" sz="30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26</a:t>
            </a:fld>
            <a:endParaRPr lang="en-US" altLang="zh-CN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496943" cy="5112567"/>
          </a:xfrm>
        </p:spPr>
      </p:pic>
    </p:spTree>
    <p:extLst>
      <p:ext uri="{BB962C8B-B14F-4D97-AF65-F5344CB8AC3E}">
        <p14:creationId xmlns:p14="http://schemas.microsoft.com/office/powerpoint/2010/main" val="30931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 smtClean="0"/>
              <a:t>教学材料</a:t>
            </a:r>
            <a:endParaRPr lang="zh-CN" altLang="en-US" sz="30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27</a:t>
            </a:fld>
            <a:endParaRPr lang="en-US" altLang="zh-CN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496943" cy="4752527"/>
          </a:xfrm>
        </p:spPr>
      </p:pic>
    </p:spTree>
    <p:extLst>
      <p:ext uri="{BB962C8B-B14F-4D97-AF65-F5344CB8AC3E}">
        <p14:creationId xmlns:p14="http://schemas.microsoft.com/office/powerpoint/2010/main" val="34793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 smtClean="0"/>
              <a:t>教学材料</a:t>
            </a:r>
            <a:endParaRPr lang="zh-CN" altLang="en-US" sz="30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28</a:t>
            </a:fld>
            <a:endParaRPr lang="en-US" altLang="zh-CN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9785"/>
            <a:ext cx="8496943" cy="4290476"/>
          </a:xfrm>
        </p:spPr>
      </p:pic>
    </p:spTree>
    <p:extLst>
      <p:ext uri="{BB962C8B-B14F-4D97-AF65-F5344CB8AC3E}">
        <p14:creationId xmlns:p14="http://schemas.microsoft.com/office/powerpoint/2010/main" val="5665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 smtClean="0"/>
              <a:t>教学材料</a:t>
            </a:r>
            <a:endParaRPr lang="zh-CN" altLang="en-US" sz="30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29</a:t>
            </a:fld>
            <a:endParaRPr lang="en-US" altLang="zh-CN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99785"/>
            <a:ext cx="8280919" cy="4290476"/>
          </a:xfrm>
        </p:spPr>
      </p:pic>
    </p:spTree>
    <p:extLst>
      <p:ext uri="{BB962C8B-B14F-4D97-AF65-F5344CB8AC3E}">
        <p14:creationId xmlns:p14="http://schemas.microsoft.com/office/powerpoint/2010/main" val="24898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38125"/>
            <a:ext cx="7740352" cy="868363"/>
          </a:xfrm>
        </p:spPr>
        <p:txBody>
          <a:bodyPr/>
          <a:lstStyle/>
          <a:p>
            <a:r>
              <a:rPr lang="en-US" altLang="zh-CN" sz="2800" dirty="0" err="1" smtClean="0"/>
              <a:t>edx</a:t>
            </a:r>
            <a:r>
              <a:rPr lang="en-US" altLang="zh-CN" sz="2800" dirty="0" smtClean="0"/>
              <a:t>:</a:t>
            </a:r>
            <a:br>
              <a:rPr lang="en-US" altLang="zh-CN" sz="2800" dirty="0" smtClean="0"/>
            </a:br>
            <a:r>
              <a:rPr lang="en-US" altLang="zh-CN" sz="2800" dirty="0" smtClean="0">
                <a:hlinkClick r:id="rId2" action="ppaction://hlinkfile"/>
              </a:rPr>
              <a:t>THE </a:t>
            </a:r>
            <a:r>
              <a:rPr lang="en-US" altLang="zh-CN" sz="2800" dirty="0">
                <a:hlinkClick r:id="rId2" action="ppaction://hlinkfile"/>
              </a:rPr>
              <a:t>SCIENCE OF EVERYDAY THINKING</a:t>
            </a:r>
            <a:endParaRPr lang="zh-CN" altLang="en-US" sz="28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3</a:t>
            </a:fld>
            <a:endParaRPr lang="en-US" altLang="zh-CN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1"/>
            <a:ext cx="7689839" cy="4903440"/>
          </a:xfrm>
        </p:spPr>
      </p:pic>
    </p:spTree>
    <p:extLst>
      <p:ext uri="{BB962C8B-B14F-4D97-AF65-F5344CB8AC3E}">
        <p14:creationId xmlns:p14="http://schemas.microsoft.com/office/powerpoint/2010/main" val="4293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在线作业、测试</a:t>
            </a: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/>
            </a:r>
            <a:b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</a:br>
            <a:endParaRPr lang="zh-CN" altLang="en-US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5" y="1883965"/>
            <a:ext cx="4201521" cy="345638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27984" y="1667941"/>
            <a:ext cx="1319771" cy="1670998"/>
            <a:chOff x="4390176" y="890801"/>
            <a:chExt cx="1081244" cy="1368991"/>
          </a:xfrm>
        </p:grpSpPr>
        <p:grpSp>
          <p:nvGrpSpPr>
            <p:cNvPr id="11" name="组合 10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15" name="圆角矩形 14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13" name="圆角矩形 12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4644008" y="1955973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01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31731" y="1955973"/>
            <a:ext cx="3424864" cy="550228"/>
            <a:chOff x="3451161" y="3862283"/>
            <a:chExt cx="3424864" cy="550228"/>
          </a:xfrm>
        </p:grpSpPr>
        <p:sp>
          <p:nvSpPr>
            <p:cNvPr id="19" name="文本框 103"/>
            <p:cNvSpPr txBox="1"/>
            <p:nvPr/>
          </p:nvSpPr>
          <p:spPr>
            <a:xfrm>
              <a:off x="3451161" y="3862283"/>
              <a:ext cx="2915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布置作业、发布测试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59504" y="2820069"/>
            <a:ext cx="1319771" cy="1670998"/>
            <a:chOff x="4390176" y="890801"/>
            <a:chExt cx="1081244" cy="1368991"/>
          </a:xfrm>
        </p:grpSpPr>
        <p:grpSp>
          <p:nvGrpSpPr>
            <p:cNvPr id="22" name="组合 21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26" name="圆角矩形 25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24" name="圆角矩形 23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4675528" y="3108101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02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563251" y="3148751"/>
            <a:ext cx="3424864" cy="679430"/>
            <a:chOff x="3451161" y="3733081"/>
            <a:chExt cx="3424864" cy="679430"/>
          </a:xfrm>
        </p:grpSpPr>
        <p:sp>
          <p:nvSpPr>
            <p:cNvPr id="30" name="文本框 103"/>
            <p:cNvSpPr txBox="1"/>
            <p:nvPr/>
          </p:nvSpPr>
          <p:spPr>
            <a:xfrm>
              <a:off x="3451161" y="3733081"/>
              <a:ext cx="2915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在线提交作业、测试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51611" y="3972197"/>
            <a:ext cx="1319771" cy="1670998"/>
            <a:chOff x="4390176" y="890801"/>
            <a:chExt cx="1081244" cy="1368991"/>
          </a:xfrm>
        </p:grpSpPr>
        <p:grpSp>
          <p:nvGrpSpPr>
            <p:cNvPr id="33" name="组合 32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37" name="圆角矩形 36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35" name="圆角矩形 34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9" name="TextBox 7"/>
          <p:cNvSpPr>
            <a:spLocks noChangeArrowheads="1"/>
          </p:cNvSpPr>
          <p:nvPr/>
        </p:nvSpPr>
        <p:spPr bwMode="auto">
          <a:xfrm>
            <a:off x="4667635" y="4260229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03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555358" y="4292167"/>
            <a:ext cx="3424864" cy="707886"/>
            <a:chOff x="3451161" y="3894221"/>
            <a:chExt cx="3424864" cy="707886"/>
          </a:xfrm>
        </p:grpSpPr>
        <p:sp>
          <p:nvSpPr>
            <p:cNvPr id="41" name="文本框 103"/>
            <p:cNvSpPr txBox="1"/>
            <p:nvPr/>
          </p:nvSpPr>
          <p:spPr>
            <a:xfrm>
              <a:off x="3451161" y="3894221"/>
              <a:ext cx="29155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在线批阅、客观题自动判卷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52797"/>
            <a:ext cx="3637240" cy="205417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517509" y="5116666"/>
            <a:ext cx="1319771" cy="1670998"/>
            <a:chOff x="4390176" y="890801"/>
            <a:chExt cx="1081244" cy="1368991"/>
          </a:xfrm>
        </p:grpSpPr>
        <p:grpSp>
          <p:nvGrpSpPr>
            <p:cNvPr id="44" name="组合 43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48" name="圆角矩形 47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46" name="圆角矩形 45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0" name="TextBox 7"/>
          <p:cNvSpPr>
            <a:spLocks noChangeArrowheads="1"/>
          </p:cNvSpPr>
          <p:nvPr/>
        </p:nvSpPr>
        <p:spPr bwMode="auto">
          <a:xfrm>
            <a:off x="4733533" y="5404698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04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621256" y="5436636"/>
            <a:ext cx="3424864" cy="518290"/>
            <a:chOff x="3451161" y="3894221"/>
            <a:chExt cx="3424864" cy="518290"/>
          </a:xfrm>
        </p:grpSpPr>
        <p:sp>
          <p:nvSpPr>
            <p:cNvPr id="52" name="文本框 103"/>
            <p:cNvSpPr txBox="1"/>
            <p:nvPr/>
          </p:nvSpPr>
          <p:spPr>
            <a:xfrm>
              <a:off x="3451161" y="3894221"/>
              <a:ext cx="2915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分数统计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9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39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/>
              <a:t>在线</a:t>
            </a:r>
            <a:r>
              <a:rPr lang="zh-CN" altLang="en-US" sz="3000" dirty="0" smtClean="0"/>
              <a:t>作业</a:t>
            </a:r>
            <a:endParaRPr lang="zh-CN" altLang="en-US" sz="30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31</a:t>
            </a:fld>
            <a:endParaRPr lang="en-US" altLang="zh-CN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9" y="1499785"/>
            <a:ext cx="7960428" cy="4290476"/>
          </a:xfrm>
        </p:spPr>
      </p:pic>
    </p:spTree>
    <p:extLst>
      <p:ext uri="{BB962C8B-B14F-4D97-AF65-F5344CB8AC3E}">
        <p14:creationId xmlns:p14="http://schemas.microsoft.com/office/powerpoint/2010/main" val="3489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/>
              <a:t>在线</a:t>
            </a:r>
            <a:r>
              <a:rPr lang="zh-CN" altLang="en-US" sz="3000" dirty="0" smtClean="0"/>
              <a:t>作业</a:t>
            </a:r>
            <a:endParaRPr lang="zh-CN" altLang="en-US" sz="30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32</a:t>
            </a:fld>
            <a:endParaRPr lang="en-US" altLang="zh-CN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9" y="1851364"/>
            <a:ext cx="7960428" cy="3587317"/>
          </a:xfrm>
        </p:spPr>
      </p:pic>
      <p:sp>
        <p:nvSpPr>
          <p:cNvPr id="5" name="矩形 4"/>
          <p:cNvSpPr/>
          <p:nvPr/>
        </p:nvSpPr>
        <p:spPr>
          <a:xfrm>
            <a:off x="6444208" y="2780928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7308807">
            <a:off x="6516216" y="1851223"/>
            <a:ext cx="115212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2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 smtClean="0"/>
              <a:t>答疑讨论</a:t>
            </a:r>
            <a:endParaRPr lang="zh-CN" altLang="en-US" sz="30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33</a:t>
            </a:fld>
            <a:endParaRPr lang="en-US" altLang="zh-CN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9715"/>
            <a:ext cx="8229600" cy="3951044"/>
          </a:xfrm>
        </p:spPr>
      </p:pic>
      <p:sp>
        <p:nvSpPr>
          <p:cNvPr id="7" name="矩形 6"/>
          <p:cNvSpPr/>
          <p:nvPr/>
        </p:nvSpPr>
        <p:spPr>
          <a:xfrm>
            <a:off x="467544" y="4077072"/>
            <a:ext cx="1368152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8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研究型学习</a:t>
            </a: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/>
            </a:r>
            <a:b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</a:br>
            <a:endParaRPr lang="zh-CN" altLang="en-US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5" y="1412776"/>
            <a:ext cx="4201521" cy="345638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27984" y="2190050"/>
            <a:ext cx="1319771" cy="1670998"/>
            <a:chOff x="4390176" y="890801"/>
            <a:chExt cx="1081244" cy="1368991"/>
          </a:xfrm>
        </p:grpSpPr>
        <p:grpSp>
          <p:nvGrpSpPr>
            <p:cNvPr id="11" name="组合 10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15" name="圆角矩形 14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13" name="圆角矩形 12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4644008" y="2478082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01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31730" y="2237896"/>
            <a:ext cx="3424865" cy="790414"/>
            <a:chOff x="3451160" y="3622097"/>
            <a:chExt cx="3424865" cy="790414"/>
          </a:xfrm>
        </p:grpSpPr>
        <p:sp>
          <p:nvSpPr>
            <p:cNvPr id="19" name="文本框 103"/>
            <p:cNvSpPr txBox="1"/>
            <p:nvPr/>
          </p:nvSpPr>
          <p:spPr>
            <a:xfrm>
              <a:off x="3451160" y="3622097"/>
              <a:ext cx="3424865" cy="615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创建小组空间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9" y="1794648"/>
            <a:ext cx="3683749" cy="2078960"/>
          </a:xfrm>
        </p:spPr>
      </p:pic>
      <p:grpSp>
        <p:nvGrpSpPr>
          <p:cNvPr id="21" name="组合 20"/>
          <p:cNvGrpSpPr/>
          <p:nvPr/>
        </p:nvGrpSpPr>
        <p:grpSpPr>
          <a:xfrm>
            <a:off x="4459504" y="3356992"/>
            <a:ext cx="1319771" cy="1670998"/>
            <a:chOff x="4390176" y="890801"/>
            <a:chExt cx="1081244" cy="1368991"/>
          </a:xfrm>
        </p:grpSpPr>
        <p:grpSp>
          <p:nvGrpSpPr>
            <p:cNvPr id="22" name="组合 21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26" name="圆角矩形 25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24" name="圆角矩形 23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4675528" y="3645024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02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563251" y="3685674"/>
            <a:ext cx="3424864" cy="679430"/>
            <a:chOff x="3451161" y="3733081"/>
            <a:chExt cx="3424864" cy="679430"/>
          </a:xfrm>
        </p:grpSpPr>
        <p:sp>
          <p:nvSpPr>
            <p:cNvPr id="30" name="文本框 103"/>
            <p:cNvSpPr txBox="1"/>
            <p:nvPr/>
          </p:nvSpPr>
          <p:spPr>
            <a:xfrm>
              <a:off x="3451161" y="3733081"/>
              <a:ext cx="2915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教师参与小组探究过程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0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 smtClean="0"/>
              <a:t>研究型学习</a:t>
            </a:r>
            <a:endParaRPr lang="zh-CN" altLang="en-US" sz="30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35</a:t>
            </a:fld>
            <a:endParaRPr lang="en-US" altLang="zh-CN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9" y="1261864"/>
            <a:ext cx="7849423" cy="4975448"/>
          </a:xfrm>
        </p:spPr>
      </p:pic>
    </p:spTree>
    <p:extLst>
      <p:ext uri="{BB962C8B-B14F-4D97-AF65-F5344CB8AC3E}">
        <p14:creationId xmlns:p14="http://schemas.microsoft.com/office/powerpoint/2010/main" val="12391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 smtClean="0"/>
              <a:t>研究型学习</a:t>
            </a:r>
            <a:endParaRPr lang="zh-CN" altLang="en-US" sz="30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36</a:t>
            </a:fld>
            <a:endParaRPr lang="en-US" altLang="zh-CN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9" y="1410421"/>
            <a:ext cx="7849423" cy="4678334"/>
          </a:xfrm>
        </p:spPr>
      </p:pic>
    </p:spTree>
    <p:extLst>
      <p:ext uri="{BB962C8B-B14F-4D97-AF65-F5344CB8AC3E}">
        <p14:creationId xmlns:p14="http://schemas.microsoft.com/office/powerpoint/2010/main" val="20113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学生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学习统计</a:t>
            </a: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/>
            </a:r>
            <a:b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</a:br>
            <a:endParaRPr lang="zh-CN" altLang="en-US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5" y="1412776"/>
            <a:ext cx="4201521" cy="345638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27984" y="2190050"/>
            <a:ext cx="1319771" cy="1670998"/>
            <a:chOff x="4390176" y="890801"/>
            <a:chExt cx="1081244" cy="1368991"/>
          </a:xfrm>
        </p:grpSpPr>
        <p:grpSp>
          <p:nvGrpSpPr>
            <p:cNvPr id="11" name="组合 10"/>
            <p:cNvGrpSpPr/>
            <p:nvPr/>
          </p:nvGrpSpPr>
          <p:grpSpPr>
            <a:xfrm>
              <a:off x="4390176" y="890801"/>
              <a:ext cx="1081244" cy="1368991"/>
              <a:chOff x="4627786" y="1796539"/>
              <a:chExt cx="2675679" cy="3387753"/>
            </a:xfrm>
          </p:grpSpPr>
          <p:sp>
            <p:nvSpPr>
              <p:cNvPr id="15" name="圆角矩形 14"/>
              <p:cNvSpPr/>
              <p:nvPr/>
            </p:nvSpPr>
            <p:spPr>
              <a:xfrm rot="2760000">
                <a:off x="4423176" y="2304004"/>
                <a:ext cx="3387753" cy="237282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47000">
                    <a:schemeClr val="tx1">
                      <a:alpha val="19000"/>
                    </a:schemeClr>
                  </a:gs>
                  <a:gs pos="76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04800" dist="1270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489652" y="976692"/>
              <a:ext cx="873070" cy="1203161"/>
              <a:chOff x="4627786" y="1715908"/>
              <a:chExt cx="2875230" cy="3962302"/>
            </a:xfrm>
          </p:grpSpPr>
          <p:sp>
            <p:nvSpPr>
              <p:cNvPr id="13" name="圆角矩形 12"/>
              <p:cNvSpPr/>
              <p:nvPr/>
            </p:nvSpPr>
            <p:spPr>
              <a:xfrm rot="2760000">
                <a:off x="4335454" y="2510647"/>
                <a:ext cx="3962302" cy="23728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2000">
                    <a:schemeClr val="tx1">
                      <a:alpha val="13000"/>
                    </a:schemeClr>
                  </a:gs>
                  <a:gs pos="68000">
                    <a:srgbClr val="6C6C6C">
                      <a:alpha val="1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27786" y="1946965"/>
                <a:ext cx="1963514" cy="1963514"/>
              </a:xfrm>
              <a:prstGeom prst="ellipse">
                <a:avLst/>
              </a:prstGeom>
              <a:gradFill>
                <a:gsLst>
                  <a:gs pos="0">
                    <a:srgbClr val="D3D3D3"/>
                  </a:gs>
                  <a:gs pos="100000">
                    <a:srgbClr val="F7F7F7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4644008" y="2478082"/>
            <a:ext cx="5581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01</a:t>
            </a:r>
            <a:endParaRPr lang="zh-CN" altLang="en-US" sz="3600" b="1" dirty="0">
              <a:solidFill>
                <a:srgbClr val="0070C0"/>
              </a:solidFill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31730" y="2237896"/>
            <a:ext cx="3424865" cy="790414"/>
            <a:chOff x="3451160" y="3622097"/>
            <a:chExt cx="3424865" cy="790414"/>
          </a:xfrm>
        </p:grpSpPr>
        <p:sp>
          <p:nvSpPr>
            <p:cNvPr id="19" name="文本框 103"/>
            <p:cNvSpPr txBox="1"/>
            <p:nvPr/>
          </p:nvSpPr>
          <p:spPr>
            <a:xfrm>
              <a:off x="3451160" y="3622097"/>
              <a:ext cx="34248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学习数据收集、统计、分析</a:t>
              </a:r>
              <a:endPara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04"/>
            <p:cNvSpPr txBox="1"/>
            <p:nvPr/>
          </p:nvSpPr>
          <p:spPr>
            <a:xfrm>
              <a:off x="3457190" y="4135512"/>
              <a:ext cx="3418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5" y="1789795"/>
            <a:ext cx="3655471" cy="2061305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3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 smtClean="0"/>
              <a:t>学生学习统计</a:t>
            </a:r>
            <a:endParaRPr lang="zh-CN" altLang="en-US" sz="30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38</a:t>
            </a:fld>
            <a:endParaRPr lang="en-US" altLang="zh-CN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5" cy="4678334"/>
          </a:xfrm>
        </p:spPr>
      </p:pic>
    </p:spTree>
    <p:extLst>
      <p:ext uri="{BB962C8B-B14F-4D97-AF65-F5344CB8AC3E}">
        <p14:creationId xmlns:p14="http://schemas.microsoft.com/office/powerpoint/2010/main" val="42708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教育在线支持服务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电子邮箱</a:t>
            </a:r>
            <a:endParaRPr lang="en-US" altLang="zh-CN" dirty="0" smtClean="0"/>
          </a:p>
          <a:p>
            <a:r>
              <a:rPr lang="zh-CN" altLang="en-US" dirty="0" smtClean="0"/>
              <a:t>电话</a:t>
            </a:r>
            <a:endParaRPr lang="en-US" altLang="zh-CN" dirty="0" smtClean="0"/>
          </a:p>
          <a:p>
            <a:r>
              <a:rPr lang="en-US" altLang="zh-CN" dirty="0" smtClean="0"/>
              <a:t>QQ</a:t>
            </a:r>
            <a:r>
              <a:rPr lang="zh-CN" altLang="en-US" dirty="0" smtClean="0"/>
              <a:t>群</a:t>
            </a:r>
            <a:endParaRPr lang="en-US" altLang="zh-CN" dirty="0" smtClean="0"/>
          </a:p>
          <a:p>
            <a:r>
              <a:rPr lang="zh-CN" altLang="en-US" dirty="0" smtClean="0"/>
              <a:t>录制微课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20316"/>
            <a:ext cx="4248472" cy="4152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39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24744"/>
            <a:ext cx="2530624" cy="34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38125"/>
            <a:ext cx="7740352" cy="868363"/>
          </a:xfrm>
        </p:spPr>
        <p:txBody>
          <a:bodyPr/>
          <a:lstStyle/>
          <a:p>
            <a:r>
              <a:rPr lang="en-US" altLang="zh-CN" sz="2800" dirty="0" err="1" smtClean="0"/>
              <a:t>edx</a:t>
            </a:r>
            <a:r>
              <a:rPr lang="en-US" altLang="zh-CN" sz="2800" dirty="0" smtClean="0"/>
              <a:t>:</a:t>
            </a:r>
            <a:br>
              <a:rPr lang="en-US" altLang="zh-CN" sz="2800" dirty="0" smtClean="0"/>
            </a:br>
            <a:r>
              <a:rPr lang="en-US" altLang="zh-CN" sz="2800" dirty="0" smtClean="0">
                <a:hlinkClick r:id="rId2" action="ppaction://hlinkfile"/>
              </a:rPr>
              <a:t>THE </a:t>
            </a:r>
            <a:r>
              <a:rPr lang="en-US" altLang="zh-CN" sz="2800" dirty="0">
                <a:hlinkClick r:id="rId2" action="ppaction://hlinkfile"/>
              </a:rPr>
              <a:t>SCIENCE OF EVERYDAY THINKING</a:t>
            </a:r>
            <a:endParaRPr lang="zh-CN" altLang="en-US" sz="28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4</a:t>
            </a:fld>
            <a:endParaRPr lang="en-US" altLang="zh-CN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1" y="1232163"/>
            <a:ext cx="7603633" cy="4940038"/>
          </a:xfrm>
        </p:spPr>
      </p:pic>
    </p:spTree>
    <p:extLst>
      <p:ext uri="{BB962C8B-B14F-4D97-AF65-F5344CB8AC3E}">
        <p14:creationId xmlns:p14="http://schemas.microsoft.com/office/powerpoint/2010/main" val="4520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请各位老师登陆教育在线平台</a:t>
            </a:r>
            <a:endParaRPr lang="en-US" altLang="zh-CN" smtClean="0"/>
          </a:p>
          <a:p>
            <a:r>
              <a:rPr lang="zh-CN" altLang="en-US" smtClean="0"/>
              <a:t>填写</a:t>
            </a:r>
            <a:r>
              <a:rPr lang="zh-CN" altLang="en-US" dirty="0" smtClean="0"/>
              <a:t>教育</a:t>
            </a:r>
            <a:r>
              <a:rPr lang="zh-CN" altLang="en-US" dirty="0"/>
              <a:t>技术应用情况</a:t>
            </a:r>
            <a:r>
              <a:rPr lang="zh-CN" altLang="en-US" dirty="0" smtClean="0"/>
              <a:t>调查问卷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5090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088261" y="2967335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谢谢大家</a:t>
            </a:r>
            <a:endParaRPr lang="zh-CN" alt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6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38125"/>
            <a:ext cx="7740352" cy="868363"/>
          </a:xfrm>
        </p:spPr>
        <p:txBody>
          <a:bodyPr/>
          <a:lstStyle/>
          <a:p>
            <a:r>
              <a:rPr lang="en-US" altLang="zh-CN" sz="2800" dirty="0" err="1" smtClean="0"/>
              <a:t>edx</a:t>
            </a:r>
            <a:r>
              <a:rPr lang="en-US" altLang="zh-CN" sz="2800" dirty="0" smtClean="0"/>
              <a:t>:</a:t>
            </a:r>
            <a:br>
              <a:rPr lang="en-US" altLang="zh-CN" sz="2800" dirty="0" smtClean="0"/>
            </a:br>
            <a:r>
              <a:rPr lang="en-US" altLang="zh-CN" sz="2800" dirty="0" smtClean="0">
                <a:hlinkClick r:id="rId2" action="ppaction://hlinkfile"/>
              </a:rPr>
              <a:t>THE </a:t>
            </a:r>
            <a:r>
              <a:rPr lang="en-US" altLang="zh-CN" sz="2800" dirty="0">
                <a:hlinkClick r:id="rId2" action="ppaction://hlinkfile"/>
              </a:rPr>
              <a:t>SCIENCE OF EVERYDAY THINKING</a:t>
            </a:r>
            <a:endParaRPr lang="zh-CN" altLang="en-US" sz="28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5</a:t>
            </a:fld>
            <a:endParaRPr lang="en-US" altLang="zh-CN"/>
          </a:p>
        </p:txBody>
      </p:sp>
      <p:pic>
        <p:nvPicPr>
          <p:cNvPr id="5" name="内容占位符 4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3196"/>
            <a:ext cx="8229600" cy="4664082"/>
          </a:xfrm>
        </p:spPr>
      </p:pic>
    </p:spTree>
    <p:extLst>
      <p:ext uri="{BB962C8B-B14F-4D97-AF65-F5344CB8AC3E}">
        <p14:creationId xmlns:p14="http://schemas.microsoft.com/office/powerpoint/2010/main" val="9472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38125"/>
            <a:ext cx="7740352" cy="868363"/>
          </a:xfrm>
        </p:spPr>
        <p:txBody>
          <a:bodyPr/>
          <a:lstStyle/>
          <a:p>
            <a:r>
              <a:rPr lang="en-US" altLang="zh-CN" sz="2800" dirty="0" err="1" smtClean="0"/>
              <a:t>edx</a:t>
            </a:r>
            <a:r>
              <a:rPr lang="en-US" altLang="zh-CN" sz="2800" dirty="0" smtClean="0"/>
              <a:t>:</a:t>
            </a:r>
            <a:br>
              <a:rPr lang="en-US" altLang="zh-CN" sz="2800" dirty="0" smtClean="0"/>
            </a:br>
            <a:r>
              <a:rPr lang="en-US" altLang="zh-CN" sz="2800" dirty="0" smtClean="0">
                <a:hlinkClick r:id="rId2" action="ppaction://hlinkfile"/>
              </a:rPr>
              <a:t>THE </a:t>
            </a:r>
            <a:r>
              <a:rPr lang="en-US" altLang="zh-CN" sz="2800" dirty="0">
                <a:hlinkClick r:id="rId2" action="ppaction://hlinkfile"/>
              </a:rPr>
              <a:t>SCIENCE OF EVERYDAY THINKING</a:t>
            </a:r>
            <a:endParaRPr lang="zh-CN" altLang="en-US" sz="28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6</a:t>
            </a:fld>
            <a:endParaRPr lang="en-US" altLang="zh-CN"/>
          </a:p>
        </p:txBody>
      </p:sp>
      <p:pic>
        <p:nvPicPr>
          <p:cNvPr id="5" name="内容占位符 4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0" y="1473196"/>
            <a:ext cx="7160599" cy="4664082"/>
          </a:xfrm>
        </p:spPr>
      </p:pic>
      <p:sp>
        <p:nvSpPr>
          <p:cNvPr id="3" name="矩形 2"/>
          <p:cNvSpPr/>
          <p:nvPr/>
        </p:nvSpPr>
        <p:spPr>
          <a:xfrm>
            <a:off x="2771800" y="3356992"/>
            <a:ext cx="504056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6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238125"/>
            <a:ext cx="6477000" cy="868363"/>
          </a:xfrm>
        </p:spPr>
        <p:txBody>
          <a:bodyPr/>
          <a:lstStyle/>
          <a:p>
            <a:r>
              <a:rPr lang="zh-CN" altLang="en-US" sz="2400" dirty="0">
                <a:hlinkClick r:id="rId2"/>
              </a:rPr>
              <a:t>国内利用慕课平台与校园传统</a:t>
            </a:r>
            <a:r>
              <a:rPr lang="zh-CN" altLang="en-US" sz="2400" dirty="0" smtClean="0">
                <a:hlinkClick r:id="rId2"/>
              </a:rPr>
              <a:t>学习</a:t>
            </a:r>
            <a:r>
              <a:rPr lang="zh-CN" altLang="en-US" sz="2400" dirty="0">
                <a:hlinkClick r:id="rId2"/>
              </a:rPr>
              <a:t>结合</a:t>
            </a:r>
            <a:r>
              <a:rPr lang="zh-CN" altLang="en-US" sz="2400" dirty="0" smtClean="0">
                <a:hlinkClick r:id="rId2"/>
              </a:rPr>
              <a:t>的案例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zh-CN" altLang="en-US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4" name="图片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291277"/>
            <a:ext cx="8100392" cy="4907729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59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238125"/>
            <a:ext cx="6477000" cy="868363"/>
          </a:xfrm>
        </p:spPr>
        <p:txBody>
          <a:bodyPr/>
          <a:lstStyle/>
          <a:p>
            <a:r>
              <a:rPr lang="zh-CN" altLang="en-US" sz="2400" dirty="0">
                <a:hlinkClick r:id="rId2"/>
              </a:rPr>
              <a:t>国内利用慕课平台与校园传统</a:t>
            </a:r>
            <a:r>
              <a:rPr lang="zh-CN" altLang="en-US" sz="2400" dirty="0" smtClean="0">
                <a:hlinkClick r:id="rId2"/>
              </a:rPr>
              <a:t>学习</a:t>
            </a:r>
            <a:r>
              <a:rPr lang="zh-CN" altLang="en-US" sz="2400" dirty="0">
                <a:hlinkClick r:id="rId2"/>
              </a:rPr>
              <a:t>结合</a:t>
            </a:r>
            <a:r>
              <a:rPr lang="zh-CN" altLang="en-US" sz="2400" dirty="0" smtClean="0">
                <a:hlinkClick r:id="rId2"/>
              </a:rPr>
              <a:t>的案例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zh-CN" altLang="en-US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8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4" y="1052736"/>
            <a:ext cx="8514111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238125"/>
            <a:ext cx="6477000" cy="868363"/>
          </a:xfrm>
        </p:spPr>
        <p:txBody>
          <a:bodyPr/>
          <a:lstStyle/>
          <a:p>
            <a:r>
              <a:rPr lang="zh-CN" altLang="en-US" sz="2400" dirty="0">
                <a:hlinkClick r:id="rId2"/>
              </a:rPr>
              <a:t>国内利用慕课平台与校园传统</a:t>
            </a:r>
            <a:r>
              <a:rPr lang="zh-CN" altLang="en-US" sz="2400" dirty="0" smtClean="0">
                <a:hlinkClick r:id="rId2"/>
              </a:rPr>
              <a:t>学习</a:t>
            </a:r>
            <a:r>
              <a:rPr lang="zh-CN" altLang="en-US" sz="2400" dirty="0">
                <a:hlinkClick r:id="rId2"/>
              </a:rPr>
              <a:t>结合</a:t>
            </a:r>
            <a:r>
              <a:rPr lang="zh-CN" altLang="en-US" sz="2400" dirty="0" smtClean="0">
                <a:hlinkClick r:id="rId2"/>
              </a:rPr>
              <a:t>的案例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zh-CN" altLang="en-US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DC0-9AD5-4298-98BD-B50FBE9B0E02}" type="slidenum">
              <a:rPr lang="en-US" altLang="zh-CN" smtClean="0"/>
              <a:pPr/>
              <a:t>9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159211" cy="54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4TGp_natural_light_ani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574TGp_natural_light_ani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10185</TotalTime>
  <Words>703</Words>
  <Application>Microsoft Office PowerPoint</Application>
  <PresentationFormat>全屏显示(4:3)</PresentationFormat>
  <Paragraphs>161</Paragraphs>
  <Slides>41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41</vt:i4>
      </vt:variant>
    </vt:vector>
  </HeadingPairs>
  <TitlesOfParts>
    <vt:vector size="44" baseType="lpstr">
      <vt:lpstr>574TGp_natural_light_ani</vt:lpstr>
      <vt:lpstr>Office 主题​​</vt:lpstr>
      <vt:lpstr>1_574TGp_natural_light_ani</vt:lpstr>
      <vt:lpstr>应用“教育在线”平台      开展混合学习</vt:lpstr>
      <vt:lpstr>什么是混合学习</vt:lpstr>
      <vt:lpstr>edx: THE SCIENCE OF EVERYDAY THINKING</vt:lpstr>
      <vt:lpstr>edx: THE SCIENCE OF EVERYDAY THINKING</vt:lpstr>
      <vt:lpstr>edx: THE SCIENCE OF EVERYDAY THINKING</vt:lpstr>
      <vt:lpstr>edx: THE SCIENCE OF EVERYDAY THINKING</vt:lpstr>
      <vt:lpstr>国内利用慕课平台与校园传统学习结合的案例</vt:lpstr>
      <vt:lpstr>国内利用慕课平台与校园传统学习结合的案例</vt:lpstr>
      <vt:lpstr>国内利用慕课平台与校园传统学习结合的案例</vt:lpstr>
      <vt:lpstr>实践教学、线下考试</vt:lpstr>
      <vt:lpstr>PowerPoint 演示文稿</vt:lpstr>
      <vt:lpstr>混合学习的优势</vt:lpstr>
      <vt:lpstr>开展混合学习的必要性</vt:lpstr>
      <vt:lpstr>开展混合学习的必要性</vt:lpstr>
      <vt:lpstr>PowerPoint 演示文稿</vt:lpstr>
      <vt:lpstr>基于“教育在线”平台的混合教学实践</vt:lpstr>
      <vt:lpstr>近三年登录次数排名前30的教师分布</vt:lpstr>
      <vt:lpstr>近三年登录次数排名前30的教师分布</vt:lpstr>
      <vt:lpstr>建设课程空间的步骤</vt:lpstr>
      <vt:lpstr>基于“教育在线”平台的混合教学实践</vt:lpstr>
      <vt:lpstr>建设课程空间的步骤</vt:lpstr>
      <vt:lpstr>建设课程空间的步骤</vt:lpstr>
      <vt:lpstr>建设课程空间的步骤</vt:lpstr>
      <vt:lpstr>从教师角度看平台功能</vt:lpstr>
      <vt:lpstr>教学材料</vt:lpstr>
      <vt:lpstr>教学材料</vt:lpstr>
      <vt:lpstr>教学材料</vt:lpstr>
      <vt:lpstr>教学材料</vt:lpstr>
      <vt:lpstr>教学材料</vt:lpstr>
      <vt:lpstr>在线作业、测试 </vt:lpstr>
      <vt:lpstr>在线作业</vt:lpstr>
      <vt:lpstr>在线作业</vt:lpstr>
      <vt:lpstr>答疑讨论</vt:lpstr>
      <vt:lpstr>研究型学习 </vt:lpstr>
      <vt:lpstr>研究型学习</vt:lpstr>
      <vt:lpstr>研究型学习</vt:lpstr>
      <vt:lpstr>学生学习统计 </vt:lpstr>
      <vt:lpstr>学生学习统计</vt:lpstr>
      <vt:lpstr>教育在线支持服务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张芸</dc:creator>
  <cp:lastModifiedBy>张芸</cp:lastModifiedBy>
  <cp:revision>406</cp:revision>
  <dcterms:created xsi:type="dcterms:W3CDTF">2017-02-24T01:07:25Z</dcterms:created>
  <dcterms:modified xsi:type="dcterms:W3CDTF">2017-12-07T07:27:03Z</dcterms:modified>
</cp:coreProperties>
</file>